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73" r:id="rId3"/>
    <p:sldId id="275" r:id="rId4"/>
    <p:sldId id="285" r:id="rId5"/>
    <p:sldId id="286" r:id="rId6"/>
    <p:sldId id="288" r:id="rId7"/>
    <p:sldId id="289" r:id="rId8"/>
    <p:sldId id="284" r:id="rId9"/>
  </p:sldIdLst>
  <p:sldSz cx="9144000" cy="721836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7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28"/>
    <a:srgbClr val="FFFFFF"/>
    <a:srgbClr val="4A7EBB"/>
    <a:srgbClr val="D8A851"/>
    <a:srgbClr val="825B32"/>
    <a:srgbClr val="BB8F53"/>
    <a:srgbClr val="00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20" autoAdjust="0"/>
    <p:restoredTop sz="94660"/>
  </p:normalViewPr>
  <p:slideViewPr>
    <p:cSldViewPr>
      <p:cViewPr varScale="1">
        <p:scale>
          <a:sx n="70" d="100"/>
          <a:sy n="70" d="100"/>
        </p:scale>
        <p:origin x="-1632" y="-102"/>
      </p:cViewPr>
      <p:guideLst>
        <p:guide orient="horz" pos="227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7E7B9-A769-4C47-BD6A-D1B71442178E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685800"/>
            <a:ext cx="4343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12314-BD64-4D90-A76A-7C5CB7335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76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42372"/>
            <a:ext cx="7772400" cy="15472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90406"/>
            <a:ext cx="6400800" cy="184469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B077-BF90-4E0C-BFAF-CD004D18B6B3}" type="datetimeFigureOut">
              <a:rPr lang="en-ZA" smtClean="0"/>
              <a:t>2021/08/17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018F-9127-4D43-B1E6-A6981D16A09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61836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B077-BF90-4E0C-BFAF-CD004D18B6B3}" type="datetimeFigureOut">
              <a:rPr lang="en-ZA" smtClean="0"/>
              <a:t>2021/08/17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018F-9127-4D43-B1E6-A6981D16A09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30874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89070"/>
            <a:ext cx="2057400" cy="6159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89070"/>
            <a:ext cx="6019800" cy="61590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B077-BF90-4E0C-BFAF-CD004D18B6B3}" type="datetimeFigureOut">
              <a:rPr lang="en-ZA" smtClean="0"/>
              <a:t>2021/08/17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018F-9127-4D43-B1E6-A6981D16A09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22340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42372"/>
            <a:ext cx="7772400" cy="15472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90406"/>
            <a:ext cx="6400800" cy="184469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B077-BF90-4E0C-BFAF-CD004D18B6B3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2021/08/17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018F-9127-4D43-B1E6-A6981D16A09C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442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B077-BF90-4E0C-BFAF-CD004D18B6B3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2021/08/17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018F-9127-4D43-B1E6-A6981D16A09C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935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638467"/>
            <a:ext cx="7772400" cy="143364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9451"/>
            <a:ext cx="7772400" cy="15790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B077-BF90-4E0C-BFAF-CD004D18B6B3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2021/08/17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018F-9127-4D43-B1E6-A6981D16A09C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212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84285"/>
            <a:ext cx="4038600" cy="47637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84285"/>
            <a:ext cx="4038600" cy="47637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B077-BF90-4E0C-BFAF-CD004D18B6B3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2021/08/17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018F-9127-4D43-B1E6-A6981D16A09C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016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15778"/>
            <a:ext cx="4040188" cy="67337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9157"/>
            <a:ext cx="4040188" cy="41589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15778"/>
            <a:ext cx="4041775" cy="67337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89157"/>
            <a:ext cx="4041775" cy="41589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B077-BF90-4E0C-BFAF-CD004D18B6B3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2021/08/17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018F-9127-4D43-B1E6-A6981D16A09C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162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B077-BF90-4E0C-BFAF-CD004D18B6B3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2021/08/17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018F-9127-4D43-B1E6-A6981D16A09C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686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B077-BF90-4E0C-BFAF-CD004D18B6B3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2021/08/17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018F-9127-4D43-B1E6-A6981D16A09C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554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87398"/>
            <a:ext cx="3008313" cy="12231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87398"/>
            <a:ext cx="5111750" cy="616067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10510"/>
            <a:ext cx="3008313" cy="49375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B077-BF90-4E0C-BFAF-CD004D18B6B3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2021/08/17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018F-9127-4D43-B1E6-A6981D16A09C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538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B077-BF90-4E0C-BFAF-CD004D18B6B3}" type="datetimeFigureOut">
              <a:rPr lang="en-ZA" smtClean="0"/>
              <a:t>2021/08/17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018F-9127-4D43-B1E6-A6981D16A09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71089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52854"/>
            <a:ext cx="5486400" cy="59651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44974"/>
            <a:ext cx="5486400" cy="43310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49372"/>
            <a:ext cx="5486400" cy="8471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B077-BF90-4E0C-BFAF-CD004D18B6B3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2021/08/17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018F-9127-4D43-B1E6-A6981D16A09C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1536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B077-BF90-4E0C-BFAF-CD004D18B6B3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2021/08/17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018F-9127-4D43-B1E6-A6981D16A09C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607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89070"/>
            <a:ext cx="2057400" cy="6159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89070"/>
            <a:ext cx="6019800" cy="61590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B077-BF90-4E0C-BFAF-CD004D18B6B3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2021/08/17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018F-9127-4D43-B1E6-A6981D16A09C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69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638467"/>
            <a:ext cx="7772400" cy="143364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9451"/>
            <a:ext cx="7772400" cy="15790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B077-BF90-4E0C-BFAF-CD004D18B6B3}" type="datetimeFigureOut">
              <a:rPr lang="en-ZA" smtClean="0"/>
              <a:t>2021/08/17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018F-9127-4D43-B1E6-A6981D16A09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54167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84285"/>
            <a:ext cx="4038600" cy="47637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84285"/>
            <a:ext cx="4038600" cy="47637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B077-BF90-4E0C-BFAF-CD004D18B6B3}" type="datetimeFigureOut">
              <a:rPr lang="en-ZA" smtClean="0"/>
              <a:t>2021/08/17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018F-9127-4D43-B1E6-A6981D16A09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57192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15778"/>
            <a:ext cx="4040188" cy="67337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9157"/>
            <a:ext cx="4040188" cy="41589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15778"/>
            <a:ext cx="4041775" cy="67337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89157"/>
            <a:ext cx="4041775" cy="41589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B077-BF90-4E0C-BFAF-CD004D18B6B3}" type="datetimeFigureOut">
              <a:rPr lang="en-ZA" smtClean="0"/>
              <a:t>2021/08/17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018F-9127-4D43-B1E6-A6981D16A09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39845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B077-BF90-4E0C-BFAF-CD004D18B6B3}" type="datetimeFigureOut">
              <a:rPr lang="en-ZA" smtClean="0"/>
              <a:t>2021/08/17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018F-9127-4D43-B1E6-A6981D16A09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43101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B077-BF90-4E0C-BFAF-CD004D18B6B3}" type="datetimeFigureOut">
              <a:rPr lang="en-ZA" smtClean="0"/>
              <a:t>2021/08/17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018F-9127-4D43-B1E6-A6981D16A09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35241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87398"/>
            <a:ext cx="3008313" cy="12231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87398"/>
            <a:ext cx="5111750" cy="616067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10510"/>
            <a:ext cx="3008313" cy="49375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B077-BF90-4E0C-BFAF-CD004D18B6B3}" type="datetimeFigureOut">
              <a:rPr lang="en-ZA" smtClean="0"/>
              <a:t>2021/08/17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018F-9127-4D43-B1E6-A6981D16A09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41546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52854"/>
            <a:ext cx="5486400" cy="59651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44974"/>
            <a:ext cx="5486400" cy="43310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49372"/>
            <a:ext cx="5486400" cy="8471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B077-BF90-4E0C-BFAF-CD004D18B6B3}" type="datetimeFigureOut">
              <a:rPr lang="en-ZA" smtClean="0"/>
              <a:t>2021/08/17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018F-9127-4D43-B1E6-A6981D16A09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8896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9069"/>
            <a:ext cx="8229600" cy="12030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84285"/>
            <a:ext cx="8229600" cy="4763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690354"/>
            <a:ext cx="2133600" cy="3843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3B077-BF90-4E0C-BFAF-CD004D18B6B3}" type="datetimeFigureOut">
              <a:rPr lang="en-ZA" smtClean="0"/>
              <a:t>2021/08/17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90354"/>
            <a:ext cx="2895600" cy="3843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690354"/>
            <a:ext cx="2133600" cy="3843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C018F-9127-4D43-B1E6-A6981D16A09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51688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9069"/>
            <a:ext cx="8229600" cy="12030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84285"/>
            <a:ext cx="8229600" cy="4763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690354"/>
            <a:ext cx="2133600" cy="3843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3B077-BF90-4E0C-BFAF-CD004D18B6B3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2021/08/17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90354"/>
            <a:ext cx="2895600" cy="3843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690354"/>
            <a:ext cx="2133600" cy="3843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C018F-9127-4D43-B1E6-A6981D16A09C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751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alrrd.gov.za/Branches/Agricultural-Production-Health-Food-Safety/Inspection-Services" TargetMode="External"/><Relationship Id="rId3" Type="http://schemas.openxmlformats.org/officeDocument/2006/relationships/hyperlink" Target="https://www.dalrrd.gov.za/Branches/Agricultural-Production-Health-Food-Safety/Agriculture-Inputs-Control" TargetMode="External"/><Relationship Id="rId7" Type="http://schemas.openxmlformats.org/officeDocument/2006/relationships/hyperlink" Target="https://www.dalrrd.gov.za/Branches/Agricultural-Production-Health-Food-Safety/Food-Safety-Quality-Assurance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dalrrd.gov.za/Branches/Agricultural-Production-Health-Food-Safety/Food-Import-Export-Standards" TargetMode="External"/><Relationship Id="rId11" Type="http://schemas.openxmlformats.org/officeDocument/2006/relationships/hyperlink" Target="https://www.dalrrd.gov.za/Branches/Agricultural-Production-Health-Food-Safety/Veterinary-Public-Health" TargetMode="External"/><Relationship Id="rId5" Type="http://schemas.openxmlformats.org/officeDocument/2006/relationships/hyperlink" Target="https://www.dalrrd.gov.za/Branches/Agricultural-Production-Health-Food-Safety/Animal-Production" TargetMode="External"/><Relationship Id="rId10" Type="http://schemas.openxmlformats.org/officeDocument/2006/relationships/hyperlink" Target="https://www.dalrrd.gov.za/Branches/Agricultural-Production-Health-Food-Safety/Plant-Production" TargetMode="External"/><Relationship Id="rId4" Type="http://schemas.openxmlformats.org/officeDocument/2006/relationships/hyperlink" Target="https://www.dalrrd.gov.za/Branches/Agricultural-Production-Health-Food-Safety/Animal-Health" TargetMode="External"/><Relationship Id="rId9" Type="http://schemas.openxmlformats.org/officeDocument/2006/relationships/hyperlink" Target="https://www.dalrrd.gov.za/Branches/Agricultural-Production-Health-Food-Safety/Plant-Health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BB88C73-3BF8-594A-A0A8-E2804D2EF895}"/>
              </a:ext>
            </a:extLst>
          </p:cNvPr>
          <p:cNvSpPr txBox="1"/>
          <p:nvPr/>
        </p:nvSpPr>
        <p:spPr>
          <a:xfrm>
            <a:off x="611560" y="1664965"/>
            <a:ext cx="77768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Structure 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and functions of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the Branch: Agricultural 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Production, Health and Food Safety, Natural Resource and Disaster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Management </a:t>
            </a:r>
            <a:endParaRPr lang="en-US" sz="33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Trade Awareness Workshop (Internal)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By Mr  Mpho Sekgala 				          18 August 2021</a:t>
            </a:r>
          </a:p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Deputy Director: Biosecurity Promotions and Awareness 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12" descr="South African Fla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2797"/>
            <a:ext cx="1589550" cy="92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774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4906976-B20F-CF46-9B8B-D94ABE183C15}"/>
              </a:ext>
            </a:extLst>
          </p:cNvPr>
          <p:cNvSpPr txBox="1"/>
          <p:nvPr/>
        </p:nvSpPr>
        <p:spPr>
          <a:xfrm>
            <a:off x="611560" y="656853"/>
            <a:ext cx="8064896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Summary of the functions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the branch: APHFSNRDM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1265" lvl="1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en-US" altLang="en-US" sz="700" dirty="0" smtClean="0">
              <a:latin typeface="Arial" charset="0"/>
              <a:cs typeface="Arial" charset="0"/>
            </a:endParaRPr>
          </a:p>
          <a:p>
            <a:pPr marL="294065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altLang="en-US" sz="1600" dirty="0" smtClean="0">
                <a:latin typeface="Arial" charset="0"/>
                <a:cs typeface="Arial" charset="0"/>
              </a:rPr>
              <a:t>Develop policies, guidelines and standards on food safety and quality assurance, plant health and animal health </a:t>
            </a:r>
            <a:r>
              <a:rPr lang="en-US" altLang="en-US" sz="1600" dirty="0" smtClean="0">
                <a:latin typeface="Arial" charset="0"/>
                <a:cs typeface="Arial" charset="0"/>
              </a:rPr>
              <a:t>matters, plant production and animal production.</a:t>
            </a:r>
          </a:p>
          <a:p>
            <a:pPr marL="294065" lvl="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Responsible for handing natural resource and disaster management issues </a:t>
            </a:r>
          </a:p>
          <a:p>
            <a:pPr marL="294065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altLang="en-US" sz="1600" dirty="0" smtClean="0">
                <a:latin typeface="Arial" charset="0"/>
                <a:cs typeface="Arial" charset="0"/>
              </a:rPr>
              <a:t>Issue </a:t>
            </a:r>
            <a:r>
              <a:rPr lang="en-US" altLang="en-US" sz="1600" dirty="0">
                <a:latin typeface="Arial" charset="0"/>
                <a:cs typeface="Arial" charset="0"/>
              </a:rPr>
              <a:t>phytosanitary, animal health, FBO and abattoir certificates +  Animal identification  etc </a:t>
            </a:r>
          </a:p>
          <a:p>
            <a:pPr marL="294065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altLang="en-US" sz="1600" dirty="0" smtClean="0">
                <a:latin typeface="Arial" charset="0"/>
                <a:cs typeface="Arial" charset="0"/>
              </a:rPr>
              <a:t>Home for the National Plant Protection Organisation of SA (NPPOZA)</a:t>
            </a:r>
            <a:endParaRPr lang="en-US" altLang="en-US" sz="1600" dirty="0">
              <a:latin typeface="Arial" charset="0"/>
              <a:cs typeface="Arial" charset="0"/>
            </a:endParaRPr>
          </a:p>
          <a:p>
            <a:pPr marL="294065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altLang="en-US" sz="1600" dirty="0" smtClean="0">
                <a:latin typeface="Arial" charset="0"/>
                <a:cs typeface="Arial" charset="0"/>
              </a:rPr>
              <a:t>Responsible for handling pest </a:t>
            </a:r>
            <a:r>
              <a:rPr lang="en-US" altLang="en-US" sz="1600" dirty="0">
                <a:latin typeface="Arial" charset="0"/>
                <a:cs typeface="Arial" charset="0"/>
              </a:rPr>
              <a:t>risk analysis </a:t>
            </a:r>
            <a:r>
              <a:rPr lang="en-US" altLang="en-US" sz="1600" dirty="0" smtClean="0">
                <a:latin typeface="Arial" charset="0"/>
                <a:cs typeface="Arial" charset="0"/>
              </a:rPr>
              <a:t> </a:t>
            </a:r>
          </a:p>
          <a:p>
            <a:pPr marL="294065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altLang="en-US" sz="1600" dirty="0" smtClean="0">
                <a:latin typeface="Arial" charset="0"/>
                <a:cs typeface="Arial" charset="0"/>
              </a:rPr>
              <a:t>Responsible for  pest and disease surveillance, diagnostic </a:t>
            </a:r>
            <a:r>
              <a:rPr lang="en-US" altLang="en-US" sz="1600" dirty="0">
                <a:latin typeface="Arial" charset="0"/>
                <a:cs typeface="Arial" charset="0"/>
              </a:rPr>
              <a:t>and quarantine </a:t>
            </a:r>
            <a:r>
              <a:rPr lang="en-US" altLang="en-US" sz="1600" dirty="0" smtClean="0">
                <a:latin typeface="Arial" charset="0"/>
                <a:cs typeface="Arial" charset="0"/>
              </a:rPr>
              <a:t>services, inspections as well as handling training </a:t>
            </a:r>
            <a:r>
              <a:rPr lang="en-US" altLang="en-US" sz="1600" dirty="0">
                <a:latin typeface="Arial" charset="0"/>
                <a:cs typeface="Arial" charset="0"/>
              </a:rPr>
              <a:t>and </a:t>
            </a:r>
            <a:r>
              <a:rPr lang="en-US" altLang="en-US" sz="1600" dirty="0" smtClean="0">
                <a:latin typeface="Arial" charset="0"/>
                <a:cs typeface="Arial" charset="0"/>
              </a:rPr>
              <a:t>awareness on SPS issues </a:t>
            </a:r>
            <a:endParaRPr lang="en-US" altLang="en-US" sz="1600" dirty="0">
              <a:latin typeface="Arial" charset="0"/>
              <a:cs typeface="Arial" charset="0"/>
            </a:endParaRPr>
          </a:p>
          <a:p>
            <a:pPr marL="294065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altLang="en-US" sz="1600" dirty="0" smtClean="0">
                <a:latin typeface="Arial" charset="0"/>
                <a:cs typeface="Arial" charset="0"/>
              </a:rPr>
              <a:t>Participate </a:t>
            </a:r>
            <a:r>
              <a:rPr lang="en-US" altLang="en-US" sz="1600" dirty="0">
                <a:latin typeface="Arial" charset="0"/>
                <a:cs typeface="Arial" charset="0"/>
              </a:rPr>
              <a:t>in different bilateral, multilateral, regional and international </a:t>
            </a:r>
            <a:r>
              <a:rPr lang="en-US" altLang="en-US" sz="1600" dirty="0" smtClean="0">
                <a:latin typeface="Arial" charset="0"/>
                <a:cs typeface="Arial" charset="0"/>
              </a:rPr>
              <a:t>SPS forums and local industry forum meetings </a:t>
            </a:r>
          </a:p>
          <a:p>
            <a:pPr marL="294065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 charset="0"/>
                <a:cs typeface="Arial" charset="0"/>
              </a:rPr>
              <a:t>Focal point for SPS matters (Plant health, </a:t>
            </a:r>
            <a:r>
              <a:rPr lang="en-US" sz="1600" dirty="0" smtClean="0">
                <a:latin typeface="Arial" charset="0"/>
                <a:cs typeface="Arial" charset="0"/>
              </a:rPr>
              <a:t>veterinary issues, </a:t>
            </a:r>
            <a:r>
              <a:rPr lang="en-US" sz="1600" dirty="0" smtClean="0">
                <a:latin typeface="Arial" charset="0"/>
                <a:cs typeface="Arial" charset="0"/>
              </a:rPr>
              <a:t>SPS </a:t>
            </a:r>
            <a:r>
              <a:rPr lang="en-US" sz="1600" dirty="0" smtClean="0">
                <a:latin typeface="Arial" charset="0"/>
                <a:cs typeface="Arial" charset="0"/>
              </a:rPr>
              <a:t>notifications etc)  </a:t>
            </a:r>
          </a:p>
          <a:p>
            <a:pPr marL="294065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 charset="0"/>
                <a:cs typeface="Arial" charset="0"/>
              </a:rPr>
              <a:t>Responsible for handling </a:t>
            </a:r>
            <a:r>
              <a:rPr lang="en-US" sz="1600" dirty="0" smtClean="0">
                <a:latin typeface="Arial" charset="0"/>
                <a:cs typeface="Arial" charset="0"/>
              </a:rPr>
              <a:t>agricultural inputs </a:t>
            </a:r>
            <a:r>
              <a:rPr lang="en-US" sz="1600" dirty="0" smtClean="0">
                <a:latin typeface="Arial" charset="0"/>
                <a:cs typeface="Arial" charset="0"/>
              </a:rPr>
              <a:t>control issues  </a:t>
            </a:r>
          </a:p>
          <a:p>
            <a:pPr marL="294065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 charset="0"/>
                <a:cs typeface="Arial" charset="0"/>
              </a:rPr>
              <a:t>Issue import permits (veterinary and plant health permits)</a:t>
            </a:r>
          </a:p>
          <a:p>
            <a:pPr marL="294065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 charset="0"/>
                <a:cs typeface="Arial" charset="0"/>
              </a:rPr>
              <a:t>Responsible for handling regulated</a:t>
            </a:r>
            <a:r>
              <a:rPr lang="en-US" sz="1600" smtClean="0">
                <a:latin typeface="Arial" charset="0"/>
                <a:cs typeface="Arial" charset="0"/>
              </a:rPr>
              <a:t>/ notifiable </a:t>
            </a:r>
            <a:r>
              <a:rPr lang="en-US" sz="1600" dirty="0" smtClean="0">
                <a:latin typeface="Arial" charset="0"/>
                <a:cs typeface="Arial" charset="0"/>
              </a:rPr>
              <a:t>diseases and pests</a:t>
            </a:r>
            <a:endParaRPr lang="en-US" sz="16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900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395536" y="152797"/>
            <a:ext cx="8229057" cy="967164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lIns="0" tIns="0" rIns="0" bIns="0" anchor="ctr">
            <a:normAutofit fontScale="90000"/>
          </a:bodyPr>
          <a:lstStyle/>
          <a:p>
            <a:pPr algn="l"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en-US" sz="2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Branch: Agricultural Production, Health and Food Safety, Natural Resource and Disaster Management ……..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385525" y="1204531"/>
            <a:ext cx="8758475" cy="5946852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59362" indent="-159362" defTabSz="1125496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000" dirty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372201" y="2577879"/>
            <a:ext cx="2448720" cy="1159976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 lIns="81958" tIns="40979" rIns="81958" bIns="40979">
            <a:spAutoFit/>
          </a:bodyPr>
          <a:lstStyle>
            <a:lvl1pPr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1pPr>
            <a:lvl2pPr marL="742950" indent="-28575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2pPr>
            <a:lvl3pPr marL="1143000" indent="-22860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3pPr>
            <a:lvl4pPr marL="1600200" indent="-22860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4pPr>
            <a:lvl5pPr marL="2057400" indent="-22860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dirty="0">
                <a:solidFill>
                  <a:srgbClr val="000000"/>
                </a:solidFill>
              </a:rPr>
              <a:t>Chief Directorate: </a:t>
            </a:r>
          </a:p>
          <a:p>
            <a:pPr algn="ctr"/>
            <a:r>
              <a:rPr lang="en-US" altLang="en-US" dirty="0">
                <a:solidFill>
                  <a:srgbClr val="000000"/>
                </a:solidFill>
              </a:rPr>
              <a:t>Animal Production and Health </a:t>
            </a:r>
          </a:p>
          <a:p>
            <a:pPr algn="ctr"/>
            <a:r>
              <a:rPr lang="en-US" altLang="en-US" b="1" dirty="0">
                <a:solidFill>
                  <a:srgbClr val="000000"/>
                </a:solidFill>
              </a:rPr>
              <a:t>CD: Dr. Botlhe Modisane</a:t>
            </a:r>
          </a:p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491880" y="2509681"/>
            <a:ext cx="2586003" cy="1375420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lIns="81958" tIns="40979" rIns="81958" bIns="40979">
            <a:spAutoFit/>
          </a:bodyPr>
          <a:lstStyle>
            <a:lvl1pPr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1pPr>
            <a:lvl2pPr marL="742950" indent="-28575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2pPr>
            <a:lvl3pPr marL="1143000" indent="-22860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3pPr>
            <a:lvl4pPr marL="1600200" indent="-22860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4pPr>
            <a:lvl5pPr marL="2057400" indent="-22860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dirty="0">
                <a:solidFill>
                  <a:srgbClr val="000000"/>
                </a:solidFill>
              </a:rPr>
              <a:t>Chief Directorate:  </a:t>
            </a:r>
          </a:p>
          <a:p>
            <a:pPr algn="ctr"/>
            <a:r>
              <a:rPr lang="en-US" altLang="en-US" dirty="0">
                <a:solidFill>
                  <a:srgbClr val="000000"/>
                </a:solidFill>
              </a:rPr>
              <a:t>Inspection and Quarantine Services</a:t>
            </a:r>
          </a:p>
          <a:p>
            <a:pPr algn="ctr"/>
            <a:r>
              <a:rPr lang="en-US" altLang="en-US" b="1" dirty="0">
                <a:solidFill>
                  <a:srgbClr val="000000"/>
                </a:solidFill>
              </a:rPr>
              <a:t>CD: Mr. </a:t>
            </a:r>
            <a:r>
              <a:rPr lang="en-US" altLang="en-US" b="1" dirty="0" smtClean="0">
                <a:solidFill>
                  <a:srgbClr val="000000"/>
                </a:solidFill>
              </a:rPr>
              <a:t>Dipepeneneng Serage </a:t>
            </a:r>
            <a:endParaRPr lang="en-US" altLang="en-US" b="1" dirty="0">
              <a:solidFill>
                <a:srgbClr val="000000"/>
              </a:solidFill>
            </a:endParaRPr>
          </a:p>
          <a:p>
            <a:pPr algn="ctr"/>
            <a:endParaRPr lang="en-US" altLang="en-US" b="1" dirty="0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631230" y="2577879"/>
            <a:ext cx="2572618" cy="944533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wrap="square" lIns="81958" tIns="40979" rIns="81958" bIns="40979">
            <a:spAutoFit/>
          </a:bodyPr>
          <a:lstStyle>
            <a:lvl1pPr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1pPr>
            <a:lvl2pPr marL="742950" indent="-28575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2pPr>
            <a:lvl3pPr marL="1143000" indent="-22860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3pPr>
            <a:lvl4pPr marL="1600200" indent="-22860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4pPr>
            <a:lvl5pPr marL="2057400" indent="-22860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dirty="0">
                <a:solidFill>
                  <a:srgbClr val="000000"/>
                </a:solidFill>
              </a:rPr>
              <a:t>Chief Directorate: </a:t>
            </a:r>
          </a:p>
          <a:p>
            <a:pPr algn="ctr"/>
            <a:r>
              <a:rPr lang="en-US" altLang="en-US" dirty="0">
                <a:solidFill>
                  <a:srgbClr val="000000"/>
                </a:solidFill>
              </a:rPr>
              <a:t>Plant Production and Health  </a:t>
            </a:r>
          </a:p>
          <a:p>
            <a:pPr algn="ctr"/>
            <a:r>
              <a:rPr lang="en-US" altLang="en-US" b="1" dirty="0">
                <a:solidFill>
                  <a:srgbClr val="000000"/>
                </a:solidFill>
              </a:rPr>
              <a:t>CD: Dr. Julian Jaftha</a:t>
            </a:r>
          </a:p>
          <a:p>
            <a:pPr algn="ctr"/>
            <a:endParaRPr lang="en-US" altLang="en-US" b="1" dirty="0">
              <a:solidFill>
                <a:srgbClr val="000000"/>
              </a:solidFill>
            </a:endParaRPr>
          </a:p>
        </p:txBody>
      </p:sp>
      <p:sp>
        <p:nvSpPr>
          <p:cNvPr id="8199" name="Rectangle 9"/>
          <p:cNvSpPr>
            <a:spLocks noChangeArrowheads="1"/>
          </p:cNvSpPr>
          <p:nvPr/>
        </p:nvSpPr>
        <p:spPr bwMode="auto">
          <a:xfrm>
            <a:off x="2478763" y="1341225"/>
            <a:ext cx="4987390" cy="729089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1958" tIns="40979" rIns="81958" bIns="40979">
            <a:spAutoFit/>
          </a:bodyPr>
          <a:lstStyle>
            <a:lvl1pPr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1pPr>
            <a:lvl2pPr marL="742950" indent="-28575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2pPr>
            <a:lvl3pPr marL="1143000" indent="-22860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3pPr>
            <a:lvl4pPr marL="1600200" indent="-22860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4pPr>
            <a:lvl5pPr marL="2057400" indent="-22860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dirty="0">
                <a:solidFill>
                  <a:srgbClr val="000000"/>
                </a:solidFill>
              </a:rPr>
              <a:t>Branch:  Agricultural Production, Health and Food </a:t>
            </a:r>
            <a:r>
              <a:rPr lang="en-US" altLang="en-US" dirty="0" smtClean="0">
                <a:solidFill>
                  <a:srgbClr val="000000"/>
                </a:solidFill>
              </a:rPr>
              <a:t>Safety, Natural Resource and Disaster Management </a:t>
            </a:r>
            <a:endParaRPr lang="en-US" altLang="en-US" dirty="0">
              <a:solidFill>
                <a:srgbClr val="000000"/>
              </a:solidFill>
            </a:endParaRPr>
          </a:p>
          <a:p>
            <a:pPr algn="ctr"/>
            <a:r>
              <a:rPr lang="en-ZA" altLang="en-US" b="1" dirty="0">
                <a:solidFill>
                  <a:schemeClr val="tx1"/>
                </a:solidFill>
              </a:rPr>
              <a:t>DDG: </a:t>
            </a:r>
            <a:r>
              <a:rPr lang="en-ZA" altLang="en-US" b="1" dirty="0" smtClean="0">
                <a:solidFill>
                  <a:schemeClr val="tx1"/>
                </a:solidFill>
              </a:rPr>
              <a:t>Mr Mooketsa Ramasodi 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cxnSp>
        <p:nvCxnSpPr>
          <p:cNvPr id="8200" name="Straight Connector 27"/>
          <p:cNvCxnSpPr>
            <a:cxnSpLocks noChangeShapeType="1"/>
          </p:cNvCxnSpPr>
          <p:nvPr/>
        </p:nvCxnSpPr>
        <p:spPr bwMode="auto">
          <a:xfrm>
            <a:off x="2170615" y="2233858"/>
            <a:ext cx="6773836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1" name="Straight Arrow Connector 20"/>
          <p:cNvCxnSpPr>
            <a:cxnSpLocks noChangeShapeType="1"/>
          </p:cNvCxnSpPr>
          <p:nvPr/>
        </p:nvCxnSpPr>
        <p:spPr bwMode="auto">
          <a:xfrm>
            <a:off x="2170614" y="2233859"/>
            <a:ext cx="0" cy="2455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2" name="Straight Arrow Connector 20"/>
          <p:cNvCxnSpPr>
            <a:cxnSpLocks noChangeShapeType="1"/>
          </p:cNvCxnSpPr>
          <p:nvPr/>
        </p:nvCxnSpPr>
        <p:spPr bwMode="auto">
          <a:xfrm>
            <a:off x="7711857" y="2233859"/>
            <a:ext cx="0" cy="2455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3" name="Straight Arrow Connector 20"/>
          <p:cNvCxnSpPr>
            <a:cxnSpLocks noChangeShapeType="1"/>
          </p:cNvCxnSpPr>
          <p:nvPr/>
        </p:nvCxnSpPr>
        <p:spPr bwMode="auto">
          <a:xfrm>
            <a:off x="5003679" y="2233859"/>
            <a:ext cx="0" cy="2455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4" name="Straight Connector 23"/>
          <p:cNvCxnSpPr>
            <a:cxnSpLocks noChangeShapeType="1"/>
          </p:cNvCxnSpPr>
          <p:nvPr/>
        </p:nvCxnSpPr>
        <p:spPr bwMode="auto">
          <a:xfrm>
            <a:off x="5003679" y="1891354"/>
            <a:ext cx="0" cy="34250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5" name="Rectangle 6"/>
          <p:cNvSpPr>
            <a:spLocks noChangeArrowheads="1"/>
          </p:cNvSpPr>
          <p:nvPr/>
        </p:nvSpPr>
        <p:spPr bwMode="auto">
          <a:xfrm>
            <a:off x="939379" y="4101545"/>
            <a:ext cx="2264470" cy="29820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wrap="square" lIns="81958" tIns="40979" rIns="81958" bIns="40979">
            <a:spAutoFit/>
          </a:bodyPr>
          <a:lstStyle>
            <a:lvl1pPr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1pPr>
            <a:lvl2pPr marL="742950" indent="-28575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2pPr>
            <a:lvl3pPr marL="1143000" indent="-22860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3pPr>
            <a:lvl4pPr marL="1600200" indent="-22860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4pPr>
            <a:lvl5pPr marL="2057400" indent="-22860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>
                <a:solidFill>
                  <a:srgbClr val="000000"/>
                </a:solidFill>
              </a:rPr>
              <a:t>Directorate: Plant Health</a:t>
            </a: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8206" name="Rectangle 6"/>
          <p:cNvSpPr>
            <a:spLocks noChangeArrowheads="1"/>
          </p:cNvSpPr>
          <p:nvPr/>
        </p:nvSpPr>
        <p:spPr bwMode="auto">
          <a:xfrm>
            <a:off x="876934" y="4708682"/>
            <a:ext cx="2326915" cy="513646"/>
          </a:xfrm>
          <a:prstGeom prst="rect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wrap="square" lIns="81958" tIns="40979" rIns="81958" bIns="40979">
            <a:spAutoFit/>
          </a:bodyPr>
          <a:lstStyle>
            <a:lvl1pPr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1pPr>
            <a:lvl2pPr marL="742950" indent="-28575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2pPr>
            <a:lvl3pPr marL="1143000" indent="-22860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3pPr>
            <a:lvl4pPr marL="1600200" indent="-22860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4pPr>
            <a:lvl5pPr marL="2057400" indent="-22860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>
                <a:solidFill>
                  <a:srgbClr val="000000"/>
                </a:solidFill>
              </a:rPr>
              <a:t>Directorate: Plant Production</a:t>
            </a: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8207" name="Rectangle 6"/>
          <p:cNvSpPr>
            <a:spLocks noChangeArrowheads="1"/>
          </p:cNvSpPr>
          <p:nvPr/>
        </p:nvSpPr>
        <p:spPr bwMode="auto">
          <a:xfrm>
            <a:off x="876934" y="5414794"/>
            <a:ext cx="2326915" cy="513646"/>
          </a:xfrm>
          <a:prstGeom prst="rect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wrap="square" lIns="81958" tIns="40979" rIns="81958" bIns="40979">
            <a:spAutoFit/>
          </a:bodyPr>
          <a:lstStyle>
            <a:lvl1pPr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1pPr>
            <a:lvl2pPr marL="742950" indent="-28575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2pPr>
            <a:lvl3pPr marL="1143000" indent="-22860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3pPr>
            <a:lvl4pPr marL="1600200" indent="-22860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4pPr>
            <a:lvl5pPr marL="2057400" indent="-22860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dirty="0">
                <a:solidFill>
                  <a:srgbClr val="000000"/>
                </a:solidFill>
              </a:rPr>
              <a:t>Directorate: Genetic Resources</a:t>
            </a:r>
            <a:endParaRPr lang="en-US" altLang="en-US" b="1" dirty="0">
              <a:solidFill>
                <a:srgbClr val="000000"/>
              </a:solidFill>
            </a:endParaRPr>
          </a:p>
        </p:txBody>
      </p:sp>
      <p:sp>
        <p:nvSpPr>
          <p:cNvPr id="8208" name="Rectangle 6"/>
          <p:cNvSpPr>
            <a:spLocks noChangeArrowheads="1"/>
          </p:cNvSpPr>
          <p:nvPr/>
        </p:nvSpPr>
        <p:spPr bwMode="auto">
          <a:xfrm>
            <a:off x="3658502" y="6152961"/>
            <a:ext cx="2338941" cy="513646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lIns="81958" tIns="40979" rIns="81958" bIns="40979">
            <a:spAutoFit/>
          </a:bodyPr>
          <a:lstStyle>
            <a:lvl1pPr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1pPr>
            <a:lvl2pPr marL="742950" indent="-28575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2pPr>
            <a:lvl3pPr marL="1143000" indent="-22860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3pPr>
            <a:lvl4pPr marL="1600200" indent="-22860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4pPr>
            <a:lvl5pPr marL="2057400" indent="-22860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dirty="0">
                <a:solidFill>
                  <a:srgbClr val="000000"/>
                </a:solidFill>
              </a:rPr>
              <a:t>Directorate: Agriculture Inputs Control</a:t>
            </a:r>
            <a:endParaRPr lang="en-US" altLang="en-US" b="1" dirty="0">
              <a:solidFill>
                <a:srgbClr val="000000"/>
              </a:solidFill>
            </a:endParaRPr>
          </a:p>
        </p:txBody>
      </p:sp>
      <p:sp>
        <p:nvSpPr>
          <p:cNvPr id="8209" name="Rectangle 6"/>
          <p:cNvSpPr>
            <a:spLocks noChangeArrowheads="1"/>
          </p:cNvSpPr>
          <p:nvPr/>
        </p:nvSpPr>
        <p:spPr bwMode="auto">
          <a:xfrm>
            <a:off x="3676497" y="4023783"/>
            <a:ext cx="2401386" cy="513646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lIns="81958" tIns="40979" rIns="81958" bIns="40979">
            <a:spAutoFit/>
          </a:bodyPr>
          <a:lstStyle>
            <a:lvl1pPr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1pPr>
            <a:lvl2pPr marL="742950" indent="-28575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2pPr>
            <a:lvl3pPr marL="1143000" indent="-22860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3pPr>
            <a:lvl4pPr marL="1600200" indent="-22860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4pPr>
            <a:lvl5pPr marL="2057400" indent="-22860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dirty="0">
                <a:solidFill>
                  <a:srgbClr val="000000"/>
                </a:solidFill>
              </a:rPr>
              <a:t>Directorate: Inspection Services</a:t>
            </a:r>
            <a:endParaRPr lang="en-US" altLang="en-US" b="1" dirty="0">
              <a:solidFill>
                <a:srgbClr val="000000"/>
              </a:solidFill>
            </a:endParaRPr>
          </a:p>
        </p:txBody>
      </p:sp>
      <p:sp>
        <p:nvSpPr>
          <p:cNvPr id="8210" name="Rectangle 6"/>
          <p:cNvSpPr>
            <a:spLocks noChangeArrowheads="1"/>
          </p:cNvSpPr>
          <p:nvPr/>
        </p:nvSpPr>
        <p:spPr bwMode="auto">
          <a:xfrm>
            <a:off x="3657144" y="4730754"/>
            <a:ext cx="2340299" cy="513646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lIns="81958" tIns="40979" rIns="81958" bIns="40979">
            <a:spAutoFit/>
          </a:bodyPr>
          <a:lstStyle>
            <a:lvl1pPr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1pPr>
            <a:lvl2pPr marL="742950" indent="-28575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2pPr>
            <a:lvl3pPr marL="1143000" indent="-22860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3pPr>
            <a:lvl4pPr marL="1600200" indent="-22860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4pPr>
            <a:lvl5pPr marL="2057400" indent="-22860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dirty="0">
                <a:solidFill>
                  <a:srgbClr val="000000"/>
                </a:solidFill>
              </a:rPr>
              <a:t>Directorate: Food Safety and Quality Assurance</a:t>
            </a:r>
            <a:endParaRPr lang="en-US" altLang="en-US" b="1" dirty="0">
              <a:solidFill>
                <a:srgbClr val="000000"/>
              </a:solidFill>
            </a:endParaRPr>
          </a:p>
        </p:txBody>
      </p:sp>
      <p:sp>
        <p:nvSpPr>
          <p:cNvPr id="8211" name="Rectangle 6"/>
          <p:cNvSpPr>
            <a:spLocks noChangeArrowheads="1"/>
          </p:cNvSpPr>
          <p:nvPr/>
        </p:nvSpPr>
        <p:spPr bwMode="auto">
          <a:xfrm>
            <a:off x="3657144" y="5414794"/>
            <a:ext cx="2338941" cy="513646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lIns="81958" tIns="40979" rIns="81958" bIns="40979">
            <a:spAutoFit/>
          </a:bodyPr>
          <a:lstStyle>
            <a:lvl1pPr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1pPr>
            <a:lvl2pPr marL="742950" indent="-28575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2pPr>
            <a:lvl3pPr marL="1143000" indent="-22860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3pPr>
            <a:lvl4pPr marL="1600200" indent="-22860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4pPr>
            <a:lvl5pPr marL="2057400" indent="-22860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dirty="0">
                <a:solidFill>
                  <a:srgbClr val="000000"/>
                </a:solidFill>
              </a:rPr>
              <a:t>Directorate: Food Import and Export Standards </a:t>
            </a:r>
            <a:endParaRPr lang="en-US" altLang="en-US" b="1" dirty="0">
              <a:solidFill>
                <a:srgbClr val="000000"/>
              </a:solidFill>
            </a:endParaRPr>
          </a:p>
        </p:txBody>
      </p:sp>
      <p:sp>
        <p:nvSpPr>
          <p:cNvPr id="8212" name="Line 37"/>
          <p:cNvSpPr>
            <a:spLocks noChangeShapeType="1"/>
          </p:cNvSpPr>
          <p:nvPr/>
        </p:nvSpPr>
        <p:spPr bwMode="auto">
          <a:xfrm flipH="1">
            <a:off x="631230" y="3522413"/>
            <a:ext cx="4134" cy="19425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1958" tIns="40979" rIns="81958" bIns="40979"/>
          <a:lstStyle/>
          <a:p>
            <a:endParaRPr lang="en-US"/>
          </a:p>
        </p:txBody>
      </p:sp>
      <p:sp>
        <p:nvSpPr>
          <p:cNvPr id="8213" name="Line 38"/>
          <p:cNvSpPr>
            <a:spLocks noChangeShapeType="1"/>
          </p:cNvSpPr>
          <p:nvPr/>
        </p:nvSpPr>
        <p:spPr bwMode="auto">
          <a:xfrm>
            <a:off x="635364" y="4193079"/>
            <a:ext cx="247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1958" tIns="40979" rIns="81958" bIns="40979"/>
          <a:lstStyle/>
          <a:p>
            <a:endParaRPr lang="en-US"/>
          </a:p>
        </p:txBody>
      </p:sp>
      <p:sp>
        <p:nvSpPr>
          <p:cNvPr id="8214" name="Line 39"/>
          <p:cNvSpPr>
            <a:spLocks noChangeShapeType="1"/>
          </p:cNvSpPr>
          <p:nvPr/>
        </p:nvSpPr>
        <p:spPr bwMode="auto">
          <a:xfrm>
            <a:off x="631230" y="4846593"/>
            <a:ext cx="247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1958" tIns="40979" rIns="81958" bIns="40979"/>
          <a:lstStyle/>
          <a:p>
            <a:endParaRPr lang="en-US"/>
          </a:p>
        </p:txBody>
      </p:sp>
      <p:sp>
        <p:nvSpPr>
          <p:cNvPr id="8215" name="Line 40"/>
          <p:cNvSpPr>
            <a:spLocks noChangeShapeType="1"/>
          </p:cNvSpPr>
          <p:nvPr/>
        </p:nvSpPr>
        <p:spPr bwMode="auto">
          <a:xfrm>
            <a:off x="631230" y="5464920"/>
            <a:ext cx="247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1958" tIns="40979" rIns="81958" bIns="40979"/>
          <a:lstStyle/>
          <a:p>
            <a:endParaRPr lang="en-US"/>
          </a:p>
        </p:txBody>
      </p:sp>
      <p:sp>
        <p:nvSpPr>
          <p:cNvPr id="8216" name="Line 41"/>
          <p:cNvSpPr>
            <a:spLocks noChangeShapeType="1"/>
          </p:cNvSpPr>
          <p:nvPr/>
        </p:nvSpPr>
        <p:spPr bwMode="auto">
          <a:xfrm>
            <a:off x="3491880" y="3804198"/>
            <a:ext cx="0" cy="26809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1958" tIns="40979" rIns="81958" bIns="40979"/>
          <a:lstStyle/>
          <a:p>
            <a:endParaRPr lang="en-US"/>
          </a:p>
        </p:txBody>
      </p:sp>
      <p:sp>
        <p:nvSpPr>
          <p:cNvPr id="8217" name="Line 42"/>
          <p:cNvSpPr>
            <a:spLocks noChangeShapeType="1"/>
          </p:cNvSpPr>
          <p:nvPr/>
        </p:nvSpPr>
        <p:spPr bwMode="auto">
          <a:xfrm>
            <a:off x="3491880" y="6486748"/>
            <a:ext cx="18461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1958" tIns="40979" rIns="81958" bIns="40979"/>
          <a:lstStyle/>
          <a:p>
            <a:endParaRPr lang="en-US"/>
          </a:p>
        </p:txBody>
      </p:sp>
      <p:sp>
        <p:nvSpPr>
          <p:cNvPr id="8218" name="Line 43"/>
          <p:cNvSpPr>
            <a:spLocks noChangeShapeType="1"/>
          </p:cNvSpPr>
          <p:nvPr/>
        </p:nvSpPr>
        <p:spPr bwMode="auto">
          <a:xfrm>
            <a:off x="3491880" y="5691885"/>
            <a:ext cx="18461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1958" tIns="40979" rIns="81958" bIns="40979"/>
          <a:lstStyle/>
          <a:p>
            <a:endParaRPr lang="en-US"/>
          </a:p>
        </p:txBody>
      </p:sp>
      <p:sp>
        <p:nvSpPr>
          <p:cNvPr id="8219" name="Line 44"/>
          <p:cNvSpPr>
            <a:spLocks noChangeShapeType="1"/>
          </p:cNvSpPr>
          <p:nvPr/>
        </p:nvSpPr>
        <p:spPr bwMode="auto">
          <a:xfrm>
            <a:off x="3491880" y="4987577"/>
            <a:ext cx="18461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1958" tIns="40979" rIns="81958" bIns="40979"/>
          <a:lstStyle/>
          <a:p>
            <a:endParaRPr lang="en-US"/>
          </a:p>
        </p:txBody>
      </p:sp>
      <p:sp>
        <p:nvSpPr>
          <p:cNvPr id="8220" name="Line 45"/>
          <p:cNvSpPr>
            <a:spLocks noChangeShapeType="1"/>
          </p:cNvSpPr>
          <p:nvPr/>
        </p:nvSpPr>
        <p:spPr bwMode="auto">
          <a:xfrm>
            <a:off x="3491880" y="4177957"/>
            <a:ext cx="18461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1958" tIns="40979" rIns="81958" bIns="40979"/>
          <a:lstStyle/>
          <a:p>
            <a:endParaRPr lang="en-US"/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6660231" y="5396723"/>
            <a:ext cx="2284220" cy="513646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wrap="square" lIns="81958" tIns="40979" rIns="81958" bIns="40979">
            <a:spAutoFit/>
          </a:bodyPr>
          <a:lstStyle>
            <a:lvl1pPr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1pPr>
            <a:lvl2pPr marL="742950" indent="-28575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2pPr>
            <a:lvl3pPr marL="1143000" indent="-22860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3pPr>
            <a:lvl4pPr marL="1600200" indent="-22860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4pPr>
            <a:lvl5pPr marL="2057400" indent="-22860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dirty="0">
                <a:solidFill>
                  <a:srgbClr val="000000"/>
                </a:solidFill>
              </a:rPr>
              <a:t>Directorate: Inspection Services</a:t>
            </a:r>
            <a:endParaRPr lang="en-US" altLang="en-US" b="1" dirty="0">
              <a:solidFill>
                <a:srgbClr val="000000"/>
              </a:solidFill>
            </a:endParaRPr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6660231" y="3952444"/>
            <a:ext cx="2222453" cy="513646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wrap="square" lIns="81958" tIns="40979" rIns="81958" bIns="40979">
            <a:spAutoFit/>
          </a:bodyPr>
          <a:lstStyle>
            <a:lvl1pPr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1pPr>
            <a:lvl2pPr marL="742950" indent="-28575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2pPr>
            <a:lvl3pPr marL="1143000" indent="-22860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3pPr>
            <a:lvl4pPr marL="1600200" indent="-22860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4pPr>
            <a:lvl5pPr marL="2057400" indent="-22860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dirty="0">
                <a:solidFill>
                  <a:srgbClr val="000000"/>
                </a:solidFill>
              </a:rPr>
              <a:t>Directorate: A</a:t>
            </a:r>
            <a:r>
              <a:rPr lang="en-US" altLang="en-US" dirty="0" smtClean="0">
                <a:solidFill>
                  <a:srgbClr val="000000"/>
                </a:solidFill>
              </a:rPr>
              <a:t>nimal Health </a:t>
            </a:r>
            <a:endParaRPr lang="en-US" altLang="en-US" b="1" dirty="0">
              <a:solidFill>
                <a:srgbClr val="000000"/>
              </a:solidFill>
            </a:endParaRP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6660231" y="4619907"/>
            <a:ext cx="2284220" cy="513646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wrap="square" lIns="81958" tIns="40979" rIns="81958" bIns="40979">
            <a:spAutoFit/>
          </a:bodyPr>
          <a:lstStyle>
            <a:lvl1pPr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1pPr>
            <a:lvl2pPr marL="742950" indent="-28575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2pPr>
            <a:lvl3pPr marL="1143000" indent="-22860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3pPr>
            <a:lvl4pPr marL="1600200" indent="-22860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4pPr>
            <a:lvl5pPr marL="2057400" indent="-22860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dirty="0">
                <a:solidFill>
                  <a:srgbClr val="000000"/>
                </a:solidFill>
              </a:rPr>
              <a:t>Directorate: </a:t>
            </a:r>
            <a:r>
              <a:rPr lang="en-US" altLang="en-US" dirty="0" smtClean="0">
                <a:solidFill>
                  <a:srgbClr val="000000"/>
                </a:solidFill>
              </a:rPr>
              <a:t>Veterinary and Public Health</a:t>
            </a:r>
            <a:endParaRPr lang="en-US" altLang="en-US" b="1" dirty="0">
              <a:solidFill>
                <a:srgbClr val="000000"/>
              </a:solidFill>
            </a:endParaRPr>
          </a:p>
        </p:txBody>
      </p:sp>
      <p:sp>
        <p:nvSpPr>
          <p:cNvPr id="4" name="Striped Right Arrow 3"/>
          <p:cNvSpPr/>
          <p:nvPr/>
        </p:nvSpPr>
        <p:spPr>
          <a:xfrm rot="2458058">
            <a:off x="162039" y="1330351"/>
            <a:ext cx="1894744" cy="1039303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SPS </a:t>
            </a:r>
            <a:r>
              <a:rPr lang="en-US" b="1" dirty="0" smtClean="0">
                <a:solidFill>
                  <a:schemeClr val="tx1"/>
                </a:solidFill>
              </a:rPr>
              <a:t>components 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6660231" y="6147445"/>
            <a:ext cx="2323467" cy="5136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wrap="square" lIns="81958" tIns="40979" rIns="81958" bIns="40979">
            <a:spAutoFit/>
          </a:bodyPr>
          <a:lstStyle>
            <a:lvl1pPr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1pPr>
            <a:lvl2pPr marL="742950" indent="-28575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2pPr>
            <a:lvl3pPr marL="1143000" indent="-22860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3pPr>
            <a:lvl4pPr marL="1600200" indent="-22860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4pPr>
            <a:lvl5pPr marL="2057400" indent="-22860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dirty="0">
                <a:solidFill>
                  <a:srgbClr val="000000"/>
                </a:solidFill>
              </a:rPr>
              <a:t>Directorate: </a:t>
            </a:r>
            <a:r>
              <a:rPr lang="en-US" altLang="en-US" dirty="0" smtClean="0">
                <a:solidFill>
                  <a:srgbClr val="000000"/>
                </a:solidFill>
              </a:rPr>
              <a:t>Animal Production </a:t>
            </a:r>
            <a:endParaRPr lang="en-US" altLang="en-US" b="1" dirty="0"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676456" y="2233859"/>
            <a:ext cx="30724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Line 41"/>
          <p:cNvSpPr>
            <a:spLocks noChangeShapeType="1"/>
          </p:cNvSpPr>
          <p:nvPr/>
        </p:nvSpPr>
        <p:spPr bwMode="auto">
          <a:xfrm>
            <a:off x="6372199" y="3737855"/>
            <a:ext cx="1" cy="285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1958" tIns="40979" rIns="81958" bIns="40979"/>
          <a:lstStyle/>
          <a:p>
            <a:endParaRPr lang="en-US"/>
          </a:p>
        </p:txBody>
      </p:sp>
      <p:sp>
        <p:nvSpPr>
          <p:cNvPr id="40" name="Line 38"/>
          <p:cNvSpPr>
            <a:spLocks noChangeShapeType="1"/>
          </p:cNvSpPr>
          <p:nvPr/>
        </p:nvSpPr>
        <p:spPr bwMode="auto">
          <a:xfrm>
            <a:off x="6372200" y="4209267"/>
            <a:ext cx="247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1958" tIns="40979" rIns="81958" bIns="40979"/>
          <a:lstStyle/>
          <a:p>
            <a:endParaRPr lang="en-US"/>
          </a:p>
        </p:txBody>
      </p:sp>
      <p:sp>
        <p:nvSpPr>
          <p:cNvPr id="41" name="Line 38"/>
          <p:cNvSpPr>
            <a:spLocks noChangeShapeType="1"/>
          </p:cNvSpPr>
          <p:nvPr/>
        </p:nvSpPr>
        <p:spPr bwMode="auto">
          <a:xfrm>
            <a:off x="6372201" y="4846593"/>
            <a:ext cx="247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1958" tIns="40979" rIns="81958" bIns="40979"/>
          <a:lstStyle/>
          <a:p>
            <a:endParaRPr lang="en-US"/>
          </a:p>
        </p:txBody>
      </p:sp>
      <p:sp>
        <p:nvSpPr>
          <p:cNvPr id="42" name="Line 38"/>
          <p:cNvSpPr>
            <a:spLocks noChangeShapeType="1"/>
          </p:cNvSpPr>
          <p:nvPr/>
        </p:nvSpPr>
        <p:spPr bwMode="auto">
          <a:xfrm>
            <a:off x="6372201" y="5653546"/>
            <a:ext cx="247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1958" tIns="40979" rIns="81958" bIns="40979"/>
          <a:lstStyle/>
          <a:p>
            <a:endParaRPr lang="en-US"/>
          </a:p>
        </p:txBody>
      </p:sp>
      <p:sp>
        <p:nvSpPr>
          <p:cNvPr id="43" name="Line 38"/>
          <p:cNvSpPr>
            <a:spLocks noChangeShapeType="1"/>
          </p:cNvSpPr>
          <p:nvPr/>
        </p:nvSpPr>
        <p:spPr bwMode="auto">
          <a:xfrm>
            <a:off x="6372201" y="6590755"/>
            <a:ext cx="247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1958" tIns="40979" rIns="81958" bIns="4097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725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395536" y="152797"/>
            <a:ext cx="8229057" cy="967164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lIns="0" tIns="0" rIns="0" bIns="0" anchor="ctr">
            <a:normAutofit fontScale="90000"/>
          </a:bodyPr>
          <a:lstStyle/>
          <a:p>
            <a:pPr algn="l"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en-US" sz="2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Branch: Agricultural Production, Health and Food Safety, Natural Resource and Disaster Management ……..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359969" y="1341225"/>
            <a:ext cx="8758475" cy="5946852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59362" indent="-159362" defTabSz="1125496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000" dirty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6213750" y="2522686"/>
            <a:ext cx="2586003" cy="1159976"/>
          </a:xfrm>
          <a:prstGeom prst="rect">
            <a:avLst/>
          </a:prstGeom>
          <a:solidFill>
            <a:srgbClr val="FFC000"/>
          </a:solidFill>
          <a:ln w="9525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lIns="81958" tIns="40979" rIns="81958" bIns="40979">
            <a:spAutoFit/>
          </a:bodyPr>
          <a:lstStyle>
            <a:lvl1pPr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1pPr>
            <a:lvl2pPr marL="742950" indent="-28575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2pPr>
            <a:lvl3pPr marL="1143000" indent="-22860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3pPr>
            <a:lvl4pPr marL="1600200" indent="-22860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4pPr>
            <a:lvl5pPr marL="2057400" indent="-22860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b="1" dirty="0">
                <a:solidFill>
                  <a:srgbClr val="000000"/>
                </a:solidFill>
              </a:rPr>
              <a:t>Chief Directorate:  </a:t>
            </a:r>
          </a:p>
          <a:p>
            <a:pPr algn="ctr"/>
            <a:r>
              <a:rPr lang="en-US" altLang="en-US" b="1" dirty="0" smtClean="0">
                <a:solidFill>
                  <a:srgbClr val="000000"/>
                </a:solidFill>
              </a:rPr>
              <a:t> Natural Resource and Disaster Management </a:t>
            </a:r>
            <a:endParaRPr lang="en-US" altLang="en-US" b="1" dirty="0">
              <a:solidFill>
                <a:srgbClr val="000000"/>
              </a:solidFill>
            </a:endParaRPr>
          </a:p>
          <a:p>
            <a:pPr algn="ctr"/>
            <a:r>
              <a:rPr lang="en-US" altLang="en-US" b="1" dirty="0" smtClean="0">
                <a:solidFill>
                  <a:srgbClr val="000000"/>
                </a:solidFill>
              </a:rPr>
              <a:t> </a:t>
            </a:r>
            <a:endParaRPr lang="en-US" altLang="en-US" b="1" dirty="0">
              <a:solidFill>
                <a:srgbClr val="000000"/>
              </a:solidFill>
            </a:endParaRPr>
          </a:p>
          <a:p>
            <a:pPr algn="ctr"/>
            <a:r>
              <a:rPr lang="en-US" altLang="en-US" b="1" dirty="0" smtClean="0">
                <a:solidFill>
                  <a:srgbClr val="000000"/>
                </a:solidFill>
              </a:rPr>
              <a:t>CD: ?</a:t>
            </a:r>
            <a:endParaRPr lang="en-US" altLang="en-US" b="1" dirty="0">
              <a:solidFill>
                <a:srgbClr val="000000"/>
              </a:solidFill>
            </a:endParaRPr>
          </a:p>
        </p:txBody>
      </p:sp>
      <p:sp>
        <p:nvSpPr>
          <p:cNvPr id="8199" name="Rectangle 9"/>
          <p:cNvSpPr>
            <a:spLocks noChangeArrowheads="1"/>
          </p:cNvSpPr>
          <p:nvPr/>
        </p:nvSpPr>
        <p:spPr bwMode="auto">
          <a:xfrm>
            <a:off x="2478763" y="1341225"/>
            <a:ext cx="4987390" cy="513646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1958" tIns="40979" rIns="81958" bIns="40979">
            <a:spAutoFit/>
          </a:bodyPr>
          <a:lstStyle>
            <a:lvl1pPr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1pPr>
            <a:lvl2pPr marL="742950" indent="-28575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2pPr>
            <a:lvl3pPr marL="1143000" indent="-22860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3pPr>
            <a:lvl4pPr marL="1600200" indent="-22860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4pPr>
            <a:lvl5pPr marL="2057400" indent="-22860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dirty="0">
                <a:solidFill>
                  <a:srgbClr val="000000"/>
                </a:solidFill>
              </a:rPr>
              <a:t>Branch:  Agricultural Production, Health and Food Safety</a:t>
            </a:r>
          </a:p>
          <a:p>
            <a:pPr algn="ctr"/>
            <a:r>
              <a:rPr lang="en-ZA" altLang="en-US" b="1" dirty="0">
                <a:solidFill>
                  <a:schemeClr val="tx1"/>
                </a:solidFill>
              </a:rPr>
              <a:t>DDG: </a:t>
            </a:r>
            <a:r>
              <a:rPr lang="en-ZA" altLang="en-US" b="1" dirty="0" smtClean="0">
                <a:solidFill>
                  <a:schemeClr val="tx1"/>
                </a:solidFill>
              </a:rPr>
              <a:t>Mr Mooketsa Ramasodi 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cxnSp>
        <p:nvCxnSpPr>
          <p:cNvPr id="8200" name="Straight Connector 27"/>
          <p:cNvCxnSpPr>
            <a:cxnSpLocks noChangeShapeType="1"/>
          </p:cNvCxnSpPr>
          <p:nvPr/>
        </p:nvCxnSpPr>
        <p:spPr bwMode="auto">
          <a:xfrm flipV="1">
            <a:off x="971600" y="2233858"/>
            <a:ext cx="6740257" cy="1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2" name="Straight Arrow Connector 20"/>
          <p:cNvCxnSpPr>
            <a:cxnSpLocks noChangeShapeType="1"/>
          </p:cNvCxnSpPr>
          <p:nvPr/>
        </p:nvCxnSpPr>
        <p:spPr bwMode="auto">
          <a:xfrm>
            <a:off x="7711857" y="2233859"/>
            <a:ext cx="0" cy="2455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4" name="Straight Connector 23"/>
          <p:cNvCxnSpPr>
            <a:cxnSpLocks noChangeShapeType="1"/>
          </p:cNvCxnSpPr>
          <p:nvPr/>
        </p:nvCxnSpPr>
        <p:spPr bwMode="auto">
          <a:xfrm>
            <a:off x="4888912" y="1891353"/>
            <a:ext cx="0" cy="34250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8" name="Rectangle 6"/>
          <p:cNvSpPr>
            <a:spLocks noChangeArrowheads="1"/>
          </p:cNvSpPr>
          <p:nvPr/>
        </p:nvSpPr>
        <p:spPr bwMode="auto">
          <a:xfrm>
            <a:off x="6456571" y="6132776"/>
            <a:ext cx="2338941" cy="513646"/>
          </a:xfrm>
          <a:prstGeom prst="rect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lIns="81958" tIns="40979" rIns="81958" bIns="40979">
            <a:spAutoFit/>
          </a:bodyPr>
          <a:lstStyle>
            <a:lvl1pPr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1pPr>
            <a:lvl2pPr marL="742950" indent="-28575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2pPr>
            <a:lvl3pPr marL="1143000" indent="-22860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3pPr>
            <a:lvl4pPr marL="1600200" indent="-22860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4pPr>
            <a:lvl5pPr marL="2057400" indent="-22860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dirty="0">
                <a:solidFill>
                  <a:srgbClr val="000000"/>
                </a:solidFill>
              </a:rPr>
              <a:t>Directorate: </a:t>
            </a:r>
            <a:r>
              <a:rPr lang="en-US" altLang="en-US" dirty="0" smtClean="0">
                <a:solidFill>
                  <a:srgbClr val="000000"/>
                </a:solidFill>
              </a:rPr>
              <a:t> Natural Agricultural Resources </a:t>
            </a:r>
            <a:endParaRPr lang="en-US" altLang="en-US" b="1" dirty="0">
              <a:solidFill>
                <a:srgbClr val="000000"/>
              </a:solidFill>
            </a:endParaRPr>
          </a:p>
        </p:txBody>
      </p:sp>
      <p:sp>
        <p:nvSpPr>
          <p:cNvPr id="8209" name="Rectangle 6"/>
          <p:cNvSpPr>
            <a:spLocks noChangeArrowheads="1"/>
          </p:cNvSpPr>
          <p:nvPr/>
        </p:nvSpPr>
        <p:spPr bwMode="auto">
          <a:xfrm>
            <a:off x="6456572" y="3829614"/>
            <a:ext cx="2288590" cy="513646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wrap="square" lIns="81958" tIns="40979" rIns="81958" bIns="40979">
            <a:spAutoFit/>
          </a:bodyPr>
          <a:lstStyle>
            <a:lvl1pPr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1pPr>
            <a:lvl2pPr marL="742950" indent="-28575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2pPr>
            <a:lvl3pPr marL="1143000" indent="-22860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3pPr>
            <a:lvl4pPr marL="1600200" indent="-22860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4pPr>
            <a:lvl5pPr marL="2057400" indent="-22860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dirty="0" smtClean="0">
                <a:solidFill>
                  <a:srgbClr val="000000"/>
                </a:solidFill>
              </a:rPr>
              <a:t>Directorate Water Use and Irrigation Development </a:t>
            </a:r>
            <a:endParaRPr lang="en-US" altLang="en-US" b="1" dirty="0">
              <a:solidFill>
                <a:srgbClr val="000000"/>
              </a:solidFill>
            </a:endParaRPr>
          </a:p>
        </p:txBody>
      </p:sp>
      <p:sp>
        <p:nvSpPr>
          <p:cNvPr id="8210" name="Rectangle 6"/>
          <p:cNvSpPr>
            <a:spLocks noChangeArrowheads="1"/>
          </p:cNvSpPr>
          <p:nvPr/>
        </p:nvSpPr>
        <p:spPr bwMode="auto">
          <a:xfrm>
            <a:off x="6456572" y="4473277"/>
            <a:ext cx="2343182" cy="729089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wrap="square" lIns="81958" tIns="40979" rIns="81958" bIns="40979">
            <a:spAutoFit/>
          </a:bodyPr>
          <a:lstStyle>
            <a:lvl1pPr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1pPr>
            <a:lvl2pPr marL="742950" indent="-28575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2pPr>
            <a:lvl3pPr marL="1143000" indent="-22860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3pPr>
            <a:lvl4pPr marL="1600200" indent="-22860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4pPr>
            <a:lvl5pPr marL="2057400" indent="-22860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dirty="0">
                <a:solidFill>
                  <a:srgbClr val="000000"/>
                </a:solidFill>
              </a:rPr>
              <a:t>Directorate</a:t>
            </a:r>
            <a:r>
              <a:rPr lang="en-US" altLang="en-US" dirty="0" smtClean="0">
                <a:solidFill>
                  <a:srgbClr val="000000"/>
                </a:solidFill>
              </a:rPr>
              <a:t>: Disaster Technical Tools and Systems </a:t>
            </a:r>
            <a:endParaRPr lang="en-US" altLang="en-US" b="1" dirty="0">
              <a:solidFill>
                <a:srgbClr val="000000"/>
              </a:solidFill>
            </a:endParaRPr>
          </a:p>
        </p:txBody>
      </p:sp>
      <p:sp>
        <p:nvSpPr>
          <p:cNvPr id="8211" name="Rectangle 6"/>
          <p:cNvSpPr>
            <a:spLocks noChangeArrowheads="1"/>
          </p:cNvSpPr>
          <p:nvPr/>
        </p:nvSpPr>
        <p:spPr bwMode="auto">
          <a:xfrm>
            <a:off x="6456573" y="5424018"/>
            <a:ext cx="2397356" cy="513646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wrap="square" lIns="81958" tIns="40979" rIns="81958" bIns="40979">
            <a:spAutoFit/>
          </a:bodyPr>
          <a:lstStyle>
            <a:lvl1pPr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1pPr>
            <a:lvl2pPr marL="742950" indent="-28575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2pPr>
            <a:lvl3pPr marL="1143000" indent="-22860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3pPr>
            <a:lvl4pPr marL="1600200" indent="-22860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4pPr>
            <a:lvl5pPr marL="2057400" indent="-22860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dirty="0">
                <a:solidFill>
                  <a:srgbClr val="000000"/>
                </a:solidFill>
              </a:rPr>
              <a:t>Directorate: </a:t>
            </a:r>
            <a:r>
              <a:rPr lang="en-US" altLang="en-US" dirty="0" smtClean="0">
                <a:solidFill>
                  <a:srgbClr val="000000"/>
                </a:solidFill>
              </a:rPr>
              <a:t> Climate Change and Disaster Risks </a:t>
            </a:r>
            <a:endParaRPr lang="en-US" altLang="en-US" b="1" dirty="0">
              <a:solidFill>
                <a:srgbClr val="000000"/>
              </a:solidFill>
            </a:endParaRPr>
          </a:p>
        </p:txBody>
      </p:sp>
      <p:sp>
        <p:nvSpPr>
          <p:cNvPr id="8216" name="Line 41"/>
          <p:cNvSpPr>
            <a:spLocks noChangeShapeType="1"/>
          </p:cNvSpPr>
          <p:nvPr/>
        </p:nvSpPr>
        <p:spPr bwMode="auto">
          <a:xfrm>
            <a:off x="6228184" y="3673536"/>
            <a:ext cx="0" cy="26809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1958" tIns="40979" rIns="81958" bIns="40979"/>
          <a:lstStyle/>
          <a:p>
            <a:endParaRPr lang="en-US"/>
          </a:p>
        </p:txBody>
      </p:sp>
      <p:sp>
        <p:nvSpPr>
          <p:cNvPr id="8217" name="Line 42"/>
          <p:cNvSpPr>
            <a:spLocks noChangeShapeType="1"/>
          </p:cNvSpPr>
          <p:nvPr/>
        </p:nvSpPr>
        <p:spPr bwMode="auto">
          <a:xfrm flipV="1">
            <a:off x="6213748" y="6354468"/>
            <a:ext cx="242823" cy="25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1958" tIns="40979" rIns="81958" bIns="40979"/>
          <a:lstStyle/>
          <a:p>
            <a:endParaRPr lang="en-US"/>
          </a:p>
        </p:txBody>
      </p:sp>
      <p:sp>
        <p:nvSpPr>
          <p:cNvPr id="8218" name="Line 43"/>
          <p:cNvSpPr>
            <a:spLocks noChangeShapeType="1"/>
          </p:cNvSpPr>
          <p:nvPr/>
        </p:nvSpPr>
        <p:spPr bwMode="auto">
          <a:xfrm>
            <a:off x="6213749" y="5769421"/>
            <a:ext cx="24282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1958" tIns="40979" rIns="81958" bIns="40979"/>
          <a:lstStyle/>
          <a:p>
            <a:endParaRPr lang="en-US"/>
          </a:p>
        </p:txBody>
      </p:sp>
      <p:sp>
        <p:nvSpPr>
          <p:cNvPr id="8219" name="Line 44"/>
          <p:cNvSpPr>
            <a:spLocks noChangeShapeType="1"/>
          </p:cNvSpPr>
          <p:nvPr/>
        </p:nvSpPr>
        <p:spPr bwMode="auto">
          <a:xfrm>
            <a:off x="6228184" y="4952062"/>
            <a:ext cx="228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1958" tIns="40979" rIns="81958" bIns="40979"/>
          <a:lstStyle/>
          <a:p>
            <a:endParaRPr lang="en-US"/>
          </a:p>
        </p:txBody>
      </p:sp>
      <p:sp>
        <p:nvSpPr>
          <p:cNvPr id="8220" name="Line 45"/>
          <p:cNvSpPr>
            <a:spLocks noChangeShapeType="1"/>
          </p:cNvSpPr>
          <p:nvPr/>
        </p:nvSpPr>
        <p:spPr bwMode="auto">
          <a:xfrm>
            <a:off x="6213749" y="4247939"/>
            <a:ext cx="24282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1958" tIns="40979" rIns="81958" bIns="40979"/>
          <a:lstStyle/>
          <a:p>
            <a:endParaRPr lang="en-US"/>
          </a:p>
        </p:txBody>
      </p:sp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539552" y="2562683"/>
            <a:ext cx="1286309" cy="1806307"/>
          </a:xfrm>
          <a:prstGeom prst="rect">
            <a:avLst/>
          </a:prstGeom>
          <a:solidFill>
            <a:srgbClr val="92D050"/>
          </a:solidFill>
          <a:ln w="9525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wrap="square" lIns="81958" tIns="40979" rIns="81958" bIns="40979">
            <a:spAutoFit/>
          </a:bodyPr>
          <a:lstStyle>
            <a:lvl1pPr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1pPr>
            <a:lvl2pPr marL="742950" indent="-28575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2pPr>
            <a:lvl3pPr marL="1143000" indent="-22860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3pPr>
            <a:lvl4pPr marL="1600200" indent="-22860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4pPr>
            <a:lvl5pPr marL="2057400" indent="-22860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dirty="0">
                <a:solidFill>
                  <a:srgbClr val="000000"/>
                </a:solidFill>
              </a:rPr>
              <a:t>Chief Directorate: </a:t>
            </a:r>
          </a:p>
          <a:p>
            <a:pPr algn="ctr"/>
            <a:r>
              <a:rPr lang="en-US" altLang="en-US" dirty="0">
                <a:solidFill>
                  <a:srgbClr val="000000"/>
                </a:solidFill>
              </a:rPr>
              <a:t>Plant Production and Health  </a:t>
            </a:r>
          </a:p>
          <a:p>
            <a:pPr algn="ctr"/>
            <a:r>
              <a:rPr lang="en-US" altLang="en-US" b="1" dirty="0">
                <a:solidFill>
                  <a:srgbClr val="000000"/>
                </a:solidFill>
              </a:rPr>
              <a:t>CD: Dr. Julian Jaftha</a:t>
            </a:r>
          </a:p>
          <a:p>
            <a:pPr algn="ctr"/>
            <a:endParaRPr lang="en-US" altLang="en-US" b="1" dirty="0">
              <a:solidFill>
                <a:srgbClr val="000000"/>
              </a:solidFill>
            </a:endParaRP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2428252" y="2554939"/>
            <a:ext cx="1152128" cy="2237194"/>
          </a:xfrm>
          <a:prstGeom prst="rect">
            <a:avLst/>
          </a:prstGeom>
          <a:solidFill>
            <a:srgbClr val="92D050"/>
          </a:solidFill>
          <a:ln w="9525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wrap="square" lIns="81958" tIns="40979" rIns="81958" bIns="40979">
            <a:spAutoFit/>
          </a:bodyPr>
          <a:lstStyle>
            <a:lvl1pPr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1pPr>
            <a:lvl2pPr marL="742950" indent="-28575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2pPr>
            <a:lvl3pPr marL="1143000" indent="-22860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3pPr>
            <a:lvl4pPr marL="1600200" indent="-22860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4pPr>
            <a:lvl5pPr marL="2057400" indent="-22860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dirty="0">
                <a:solidFill>
                  <a:srgbClr val="000000"/>
                </a:solidFill>
              </a:rPr>
              <a:t>Chief Directorate:  </a:t>
            </a:r>
          </a:p>
          <a:p>
            <a:pPr algn="ctr"/>
            <a:r>
              <a:rPr lang="en-US" altLang="en-US" dirty="0">
                <a:solidFill>
                  <a:srgbClr val="000000"/>
                </a:solidFill>
              </a:rPr>
              <a:t>Inspection and Quarantine Services</a:t>
            </a:r>
          </a:p>
          <a:p>
            <a:pPr algn="ctr"/>
            <a:r>
              <a:rPr lang="en-US" altLang="en-US" b="1" dirty="0">
                <a:solidFill>
                  <a:srgbClr val="000000"/>
                </a:solidFill>
              </a:rPr>
              <a:t>CD: Mr. </a:t>
            </a:r>
            <a:r>
              <a:rPr lang="en-US" altLang="en-US" b="1" dirty="0" smtClean="0">
                <a:solidFill>
                  <a:srgbClr val="000000"/>
                </a:solidFill>
              </a:rPr>
              <a:t>Dipepeneneng Serage </a:t>
            </a:r>
            <a:endParaRPr lang="en-US" altLang="en-US" b="1" dirty="0">
              <a:solidFill>
                <a:srgbClr val="000000"/>
              </a:solidFill>
            </a:endParaRPr>
          </a:p>
          <a:p>
            <a:pPr algn="ctr"/>
            <a:endParaRPr lang="en-US" altLang="en-US" b="1" dirty="0">
              <a:solidFill>
                <a:srgbClr val="000000"/>
              </a:solidFill>
            </a:endParaRP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4125704" y="2565491"/>
            <a:ext cx="1526416" cy="1806307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 lIns="81958" tIns="40979" rIns="81958" bIns="40979">
            <a:spAutoFit/>
          </a:bodyPr>
          <a:lstStyle>
            <a:lvl1pPr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1pPr>
            <a:lvl2pPr marL="742950" indent="-28575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2pPr>
            <a:lvl3pPr marL="1143000" indent="-22860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3pPr>
            <a:lvl4pPr marL="1600200" indent="-22860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4pPr>
            <a:lvl5pPr marL="2057400" indent="-228600" defTabSz="995363" eaLnBrk="0" hangingPunct="0"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B19935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dirty="0">
                <a:solidFill>
                  <a:srgbClr val="000000"/>
                </a:solidFill>
              </a:rPr>
              <a:t>Chief Directorate: </a:t>
            </a:r>
          </a:p>
          <a:p>
            <a:pPr algn="ctr"/>
            <a:r>
              <a:rPr lang="en-US" altLang="en-US" dirty="0">
                <a:solidFill>
                  <a:srgbClr val="000000"/>
                </a:solidFill>
              </a:rPr>
              <a:t>Animal Production and Health </a:t>
            </a:r>
          </a:p>
          <a:p>
            <a:pPr algn="ctr"/>
            <a:r>
              <a:rPr lang="en-US" altLang="en-US" b="1" dirty="0">
                <a:solidFill>
                  <a:srgbClr val="000000"/>
                </a:solidFill>
              </a:rPr>
              <a:t>CD: Dr. Botlhe Modisane</a:t>
            </a:r>
          </a:p>
          <a:p>
            <a:endParaRPr lang="en-US" altLang="en-US" dirty="0">
              <a:solidFill>
                <a:srgbClr val="00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971600" y="2233859"/>
            <a:ext cx="0" cy="3316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995552" y="2247682"/>
            <a:ext cx="8764" cy="2750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888912" y="2233859"/>
            <a:ext cx="0" cy="3316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220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4906976-B20F-CF46-9B8B-D94ABE183C15}"/>
              </a:ext>
            </a:extLst>
          </p:cNvPr>
          <p:cNvSpPr txBox="1"/>
          <p:nvPr/>
        </p:nvSpPr>
        <p:spPr>
          <a:xfrm>
            <a:off x="899592" y="656853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the branch 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376933"/>
            <a:ext cx="792088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altLang="en-US" dirty="0">
                <a:latin typeface="Arial" charset="0"/>
                <a:cs typeface="Arial" charset="0"/>
              </a:rPr>
              <a:t>Good cooperation with various industries, provinces, universities, research </a:t>
            </a:r>
            <a:r>
              <a:rPr lang="en-ZA" altLang="en-US" dirty="0" smtClean="0">
                <a:latin typeface="Arial" charset="0"/>
                <a:cs typeface="Arial" charset="0"/>
              </a:rPr>
              <a:t>institutes, SPS department, DIRCO, </a:t>
            </a:r>
            <a:r>
              <a:rPr lang="en-ZA" altLang="en-US" dirty="0">
                <a:latin typeface="Arial" charset="0"/>
                <a:cs typeface="Arial" charset="0"/>
              </a:rPr>
              <a:t>different trading </a:t>
            </a:r>
            <a:r>
              <a:rPr lang="en-ZA" altLang="en-US" dirty="0" smtClean="0">
                <a:latin typeface="Arial" charset="0"/>
                <a:cs typeface="Arial" charset="0"/>
              </a:rPr>
              <a:t>partners, Parastatals such as ARC, NAMC etc </a:t>
            </a:r>
            <a:endParaRPr lang="en-ZA" altLang="en-US" dirty="0">
              <a:latin typeface="Arial" charset="0"/>
              <a:cs typeface="Arial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altLang="en-US" dirty="0">
                <a:latin typeface="Arial" charset="0"/>
                <a:cs typeface="Arial" charset="0"/>
              </a:rPr>
              <a:t>Reliable scientific information (</a:t>
            </a:r>
            <a:r>
              <a:rPr lang="en-ZA" altLang="en-US" dirty="0" smtClean="0">
                <a:latin typeface="Arial" charset="0"/>
                <a:cs typeface="Arial" charset="0"/>
              </a:rPr>
              <a:t>commodity </a:t>
            </a:r>
            <a:r>
              <a:rPr lang="en-ZA" altLang="en-US" dirty="0">
                <a:latin typeface="Arial" charset="0"/>
                <a:cs typeface="Arial" charset="0"/>
              </a:rPr>
              <a:t>pests and </a:t>
            </a:r>
            <a:r>
              <a:rPr lang="en-ZA" altLang="en-US" dirty="0" smtClean="0">
                <a:latin typeface="Arial" charset="0"/>
                <a:cs typeface="Arial" charset="0"/>
              </a:rPr>
              <a:t>diseases, SOPs etc) </a:t>
            </a:r>
            <a:endParaRPr lang="en-ZA" altLang="en-US" dirty="0">
              <a:latin typeface="Arial" charset="0"/>
              <a:cs typeface="Arial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altLang="en-US" dirty="0" smtClean="0">
                <a:latin typeface="Arial" charset="0"/>
                <a:cs typeface="Arial" charset="0"/>
              </a:rPr>
              <a:t>Legislations and standards </a:t>
            </a:r>
            <a:endParaRPr lang="en-ZA" altLang="en-US" dirty="0">
              <a:latin typeface="Arial" charset="0"/>
              <a:cs typeface="Arial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altLang="en-US" dirty="0">
                <a:latin typeface="Arial" charset="0"/>
                <a:cs typeface="Arial" charset="0"/>
              </a:rPr>
              <a:t>Effective communication </a:t>
            </a:r>
            <a:r>
              <a:rPr lang="en-ZA" altLang="en-US" dirty="0" smtClean="0">
                <a:latin typeface="Arial" charset="0"/>
                <a:cs typeface="Arial" charset="0"/>
              </a:rPr>
              <a:t>channels e.g. DALRRD – Industry forums</a:t>
            </a:r>
            <a:r>
              <a:rPr lang="en-ZA" altLang="en-US" smtClean="0">
                <a:latin typeface="Arial" charset="0"/>
                <a:cs typeface="Arial" charset="0"/>
              </a:rPr>
              <a:t>, </a:t>
            </a:r>
            <a:r>
              <a:rPr lang="en-ZA" altLang="en-US" dirty="0">
                <a:latin typeface="Arial" charset="0"/>
                <a:cs typeface="Arial" charset="0"/>
              </a:rPr>
              <a:t>F</a:t>
            </a:r>
            <a:r>
              <a:rPr lang="en-ZA" altLang="en-US" smtClean="0">
                <a:latin typeface="Arial" charset="0"/>
                <a:cs typeface="Arial" charset="0"/>
              </a:rPr>
              <a:t>armers </a:t>
            </a:r>
            <a:r>
              <a:rPr lang="en-ZA" altLang="en-US" dirty="0" smtClean="0">
                <a:latin typeface="Arial" charset="0"/>
                <a:cs typeface="Arial" charset="0"/>
              </a:rPr>
              <a:t>associations, DALRRD – PDA etc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ZA" altLang="en-US" dirty="0" smtClean="0">
                <a:latin typeface="Arial" charset="0"/>
                <a:cs typeface="Arial" charset="0"/>
              </a:rPr>
              <a:t>Assignees </a:t>
            </a:r>
            <a:endParaRPr lang="en-ZA" altLang="en-US" dirty="0">
              <a:latin typeface="Arial" charset="0"/>
              <a:cs typeface="Arial" charset="0"/>
            </a:endParaRPr>
          </a:p>
          <a:p>
            <a:endParaRPr lang="en-ZA" altLang="en-US" dirty="0" smtClean="0">
              <a:latin typeface="Arial" charset="0"/>
              <a:cs typeface="Arial" charset="0"/>
            </a:endParaRPr>
          </a:p>
          <a:p>
            <a:endParaRPr lang="en-ZA" alt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55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4906976-B20F-CF46-9B8B-D94ABE183C15}"/>
              </a:ext>
            </a:extLst>
          </p:cNvPr>
          <p:cNvSpPr txBox="1"/>
          <p:nvPr/>
        </p:nvSpPr>
        <p:spPr>
          <a:xfrm>
            <a:off x="755575" y="296813"/>
            <a:ext cx="777686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Website links 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5555" y="832549"/>
            <a:ext cx="8136903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altLang="en-US" sz="1400" dirty="0" smtClean="0">
                <a:solidFill>
                  <a:prstClr val="black"/>
                </a:solidFill>
                <a:latin typeface="Arial" charset="0"/>
                <a:cs typeface="Arial" charset="0"/>
                <a:hlinkClick r:id="rId3"/>
              </a:rPr>
              <a:t>https</a:t>
            </a:r>
            <a:r>
              <a:rPr lang="en-ZA" altLang="en-US" sz="1400" dirty="0">
                <a:solidFill>
                  <a:prstClr val="black"/>
                </a:solidFill>
                <a:latin typeface="Arial" charset="0"/>
                <a:cs typeface="Arial" charset="0"/>
                <a:hlinkClick r:id="rId3"/>
              </a:rPr>
              <a:t>://</a:t>
            </a:r>
            <a:r>
              <a:rPr lang="en-ZA" altLang="en-US" sz="1400" dirty="0" smtClean="0">
                <a:solidFill>
                  <a:prstClr val="black"/>
                </a:solidFill>
                <a:latin typeface="Arial" charset="0"/>
                <a:cs typeface="Arial" charset="0"/>
                <a:hlinkClick r:id="rId3"/>
              </a:rPr>
              <a:t>www.dalrrd.gov.za/Branches/Agricultural-Production-Health-Food-Safety/Agriculture-Inputs-Control</a:t>
            </a:r>
            <a:r>
              <a:rPr lang="en-ZA" altLang="en-US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altLang="en-US" sz="1400" dirty="0" smtClean="0">
                <a:solidFill>
                  <a:prstClr val="black"/>
                </a:solidFill>
                <a:latin typeface="Arial" charset="0"/>
                <a:cs typeface="Arial" charset="0"/>
                <a:hlinkClick r:id="rId4"/>
              </a:rPr>
              <a:t>https</a:t>
            </a:r>
            <a:r>
              <a:rPr lang="en-ZA" altLang="en-US" sz="1400" dirty="0">
                <a:solidFill>
                  <a:prstClr val="black"/>
                </a:solidFill>
                <a:latin typeface="Arial" charset="0"/>
                <a:cs typeface="Arial" charset="0"/>
                <a:hlinkClick r:id="rId4"/>
              </a:rPr>
              <a:t>://</a:t>
            </a:r>
            <a:r>
              <a:rPr lang="en-ZA" altLang="en-US" sz="1400" dirty="0" smtClean="0">
                <a:solidFill>
                  <a:prstClr val="black"/>
                </a:solidFill>
                <a:latin typeface="Arial" charset="0"/>
                <a:cs typeface="Arial" charset="0"/>
                <a:hlinkClick r:id="rId4"/>
              </a:rPr>
              <a:t>www.dalrrd.gov.za/Branches/Agricultural-Production-Health-Food-Safety/Animal-Health</a:t>
            </a:r>
            <a:endParaRPr lang="en-ZA" altLang="en-US" sz="14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altLang="en-US" sz="1400" dirty="0">
                <a:solidFill>
                  <a:prstClr val="black"/>
                </a:solidFill>
                <a:latin typeface="Arial" charset="0"/>
                <a:cs typeface="Arial" charset="0"/>
                <a:hlinkClick r:id="rId5"/>
              </a:rPr>
              <a:t>https://</a:t>
            </a:r>
            <a:r>
              <a:rPr lang="en-ZA" altLang="en-US" sz="1400" dirty="0" smtClean="0">
                <a:solidFill>
                  <a:prstClr val="black"/>
                </a:solidFill>
                <a:latin typeface="Arial" charset="0"/>
                <a:cs typeface="Arial" charset="0"/>
                <a:hlinkClick r:id="rId5"/>
              </a:rPr>
              <a:t>www.dalrrd.gov.za/Branches/Agricultural-Production-Health-Food-Safety/Animal-Production</a:t>
            </a:r>
            <a:endParaRPr lang="en-ZA" altLang="en-US" sz="14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altLang="en-US" sz="1400" dirty="0">
                <a:solidFill>
                  <a:prstClr val="black"/>
                </a:solidFill>
                <a:latin typeface="Arial" charset="0"/>
                <a:cs typeface="Arial" charset="0"/>
                <a:hlinkClick r:id="rId6"/>
              </a:rPr>
              <a:t>https://</a:t>
            </a:r>
            <a:r>
              <a:rPr lang="en-ZA" altLang="en-US" sz="1400" dirty="0" smtClean="0">
                <a:solidFill>
                  <a:prstClr val="black"/>
                </a:solidFill>
                <a:latin typeface="Arial" charset="0"/>
                <a:cs typeface="Arial" charset="0"/>
                <a:hlinkClick r:id="rId6"/>
              </a:rPr>
              <a:t>www.dalrrd.gov.za/Branches/Agricultural-Production-Health-Food-Safety/Food-Import-Export-Standards</a:t>
            </a:r>
            <a:endParaRPr lang="en-ZA" altLang="en-US" sz="14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altLang="en-US" sz="1400" dirty="0">
                <a:solidFill>
                  <a:prstClr val="black"/>
                </a:solidFill>
                <a:latin typeface="Arial" charset="0"/>
                <a:cs typeface="Arial" charset="0"/>
                <a:hlinkClick r:id="rId7"/>
              </a:rPr>
              <a:t>https://</a:t>
            </a:r>
            <a:r>
              <a:rPr lang="en-ZA" altLang="en-US" sz="1400" dirty="0" smtClean="0">
                <a:solidFill>
                  <a:prstClr val="black"/>
                </a:solidFill>
                <a:latin typeface="Arial" charset="0"/>
                <a:cs typeface="Arial" charset="0"/>
                <a:hlinkClick r:id="rId7"/>
              </a:rPr>
              <a:t>www.dalrrd.gov.za/Branches/Agricultural-Production-Health-Food-Safety/Food-Safety-Quality-Assurance</a:t>
            </a:r>
            <a:endParaRPr lang="en-ZA" altLang="en-US" sz="14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altLang="en-US" sz="1400" dirty="0">
                <a:solidFill>
                  <a:prstClr val="black"/>
                </a:solidFill>
                <a:latin typeface="Arial" charset="0"/>
                <a:cs typeface="Arial" charset="0"/>
                <a:hlinkClick r:id="rId8"/>
              </a:rPr>
              <a:t>https://</a:t>
            </a:r>
            <a:r>
              <a:rPr lang="en-ZA" altLang="en-US" sz="1400" dirty="0" smtClean="0">
                <a:solidFill>
                  <a:prstClr val="black"/>
                </a:solidFill>
                <a:latin typeface="Arial" charset="0"/>
                <a:cs typeface="Arial" charset="0"/>
                <a:hlinkClick r:id="rId8"/>
              </a:rPr>
              <a:t>www.dalrrd.gov.za/Branches/Agricultural-Production-Health-Food-Safety/Inspection-Services</a:t>
            </a:r>
            <a:endParaRPr lang="en-ZA" altLang="en-US" sz="14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altLang="en-US" sz="1400" dirty="0">
                <a:solidFill>
                  <a:prstClr val="black"/>
                </a:solidFill>
                <a:latin typeface="Arial" charset="0"/>
                <a:cs typeface="Arial" charset="0"/>
                <a:hlinkClick r:id="rId9"/>
              </a:rPr>
              <a:t>https://</a:t>
            </a:r>
            <a:r>
              <a:rPr lang="en-ZA" altLang="en-US" sz="1400" dirty="0" smtClean="0">
                <a:solidFill>
                  <a:prstClr val="black"/>
                </a:solidFill>
                <a:latin typeface="Arial" charset="0"/>
                <a:cs typeface="Arial" charset="0"/>
                <a:hlinkClick r:id="rId9"/>
              </a:rPr>
              <a:t>www.dalrrd.gov.za/Branches/Agricultural-Production-Health-Food-Safety/Plant-Health</a:t>
            </a:r>
            <a:endParaRPr lang="en-ZA" altLang="en-US" sz="14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altLang="en-US" sz="1400" dirty="0">
                <a:solidFill>
                  <a:prstClr val="black"/>
                </a:solidFill>
                <a:latin typeface="Arial" charset="0"/>
                <a:cs typeface="Arial" charset="0"/>
                <a:hlinkClick r:id="rId10"/>
              </a:rPr>
              <a:t>https://</a:t>
            </a:r>
            <a:r>
              <a:rPr lang="en-ZA" altLang="en-US" sz="1400" dirty="0" smtClean="0">
                <a:solidFill>
                  <a:prstClr val="black"/>
                </a:solidFill>
                <a:latin typeface="Arial" charset="0"/>
                <a:cs typeface="Arial" charset="0"/>
                <a:hlinkClick r:id="rId10"/>
              </a:rPr>
              <a:t>www.dalrrd.gov.za/Branches/Agricultural-Production-Health-Food-Safety/Plant-Production</a:t>
            </a:r>
            <a:endParaRPr lang="en-ZA" altLang="en-US" sz="14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altLang="en-US" sz="1400" dirty="0">
                <a:solidFill>
                  <a:prstClr val="black"/>
                </a:solidFill>
                <a:latin typeface="Arial" charset="0"/>
                <a:cs typeface="Arial" charset="0"/>
                <a:hlinkClick r:id="rId11"/>
              </a:rPr>
              <a:t>https://</a:t>
            </a:r>
            <a:r>
              <a:rPr lang="en-ZA" altLang="en-US" sz="1400" dirty="0" smtClean="0">
                <a:solidFill>
                  <a:prstClr val="black"/>
                </a:solidFill>
                <a:latin typeface="Arial" charset="0"/>
                <a:cs typeface="Arial" charset="0"/>
                <a:hlinkClick r:id="rId11"/>
              </a:rPr>
              <a:t>www.dalrrd.gov.za/Branches/Agricultural-Production-Health-Food-Safety/Veterinary-Public-Health</a:t>
            </a:r>
            <a:endParaRPr lang="en-ZA" altLang="en-US" sz="14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06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15848" y="3609939"/>
            <a:ext cx="7870682" cy="247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b="1" dirty="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b="1" dirty="0" smtClean="0"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b="1" dirty="0" smtClean="0">
                <a:latin typeface="Arial" charset="0"/>
                <a:cs typeface="Arial" charset="0"/>
              </a:rPr>
              <a:t>                              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b="1" dirty="0" smtClean="0">
                <a:latin typeface="Arial" charset="0"/>
                <a:cs typeface="Arial" charset="0"/>
              </a:rPr>
              <a:t>                             QUESTIONS?		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b="1" dirty="0" smtClean="0">
                <a:latin typeface="Arial" charset="0"/>
                <a:cs typeface="Arial" charset="0"/>
              </a:rPr>
              <a:t>					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b="1" dirty="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altLang="en-US" sz="1500" dirty="0"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500" b="1" dirty="0">
                <a:latin typeface="Arial" charset="0"/>
                <a:cs typeface="Arial" charset="0"/>
              </a:rPr>
              <a:t>	</a:t>
            </a:r>
          </a:p>
        </p:txBody>
      </p:sp>
      <p:pic>
        <p:nvPicPr>
          <p:cNvPr id="12291" name="Picture 12" descr="South African Flag"/>
          <p:cNvPicPr>
            <a:picLocks noGrp="1" noChangeAspect="1" noChangeArrowheads="1" noCrop="1"/>
          </p:cNvPicPr>
          <p:nvPr>
            <p:ph type="title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08981"/>
            <a:ext cx="2732114" cy="159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itle 5"/>
          <p:cNvSpPr>
            <a:spLocks noGrp="1"/>
          </p:cNvSpPr>
          <p:nvPr>
            <p:ph type="title"/>
          </p:nvPr>
        </p:nvSpPr>
        <p:spPr bwMode="auto">
          <a:xfrm>
            <a:off x="261995" y="515273"/>
            <a:ext cx="8558925" cy="6880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en-US" sz="2000" b="1" i="1" dirty="0">
                <a:latin typeface="Arial" charset="0"/>
                <a:cs typeface="Arial" charset="0"/>
              </a:rPr>
              <a:t>“Together we can </a:t>
            </a:r>
            <a:r>
              <a:rPr lang="en-US" altLang="en-US" sz="2000" b="1" i="1" dirty="0" smtClean="0">
                <a:latin typeface="Arial" charset="0"/>
                <a:cs typeface="Arial" charset="0"/>
              </a:rPr>
              <a:t>build a vibrant agricultural sector in South Africa”</a:t>
            </a:r>
            <a:endParaRPr lang="en-US" altLang="en-US" sz="2000" b="1" i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94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YBER SECURITY ALERT JUNE 2020" id="{6CB580E4-DC11-F94E-B96D-80417D90ECC4}" vid="{3DCF33D9-F8A3-CB46-9EDE-CD051C1F9597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YBER SECURITY ALERT JUNE 2020" id="{6CB580E4-DC11-F94E-B96D-80417D90ECC4}" vid="{3DCF33D9-F8A3-CB46-9EDE-CD051C1F959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2631</TotalTime>
  <Words>508</Words>
  <Application>Microsoft Office PowerPoint</Application>
  <PresentationFormat>Custom</PresentationFormat>
  <Paragraphs>90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1_Office Theme</vt:lpstr>
      <vt:lpstr>PowerPoint Presentation</vt:lpstr>
      <vt:lpstr>PowerPoint Presentation</vt:lpstr>
      <vt:lpstr> Branch: Agricultural Production, Health and Food Safety, Natural Resource and Disaster Management …….. </vt:lpstr>
      <vt:lpstr> Branch: Agricultural Production, Health and Food Safety, Natural Resource and Disaster Management ……..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Lehlogonolo Ledwaba</dc:creator>
  <cp:lastModifiedBy>MphoS</cp:lastModifiedBy>
  <cp:revision>149</cp:revision>
  <cp:lastPrinted>2021-04-21T10:23:45Z</cp:lastPrinted>
  <dcterms:created xsi:type="dcterms:W3CDTF">2020-06-30T11:34:27Z</dcterms:created>
  <dcterms:modified xsi:type="dcterms:W3CDTF">2021-08-17T15:43:28Z</dcterms:modified>
</cp:coreProperties>
</file>